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5"/>
    <p:sldId id="257" r:id="rId56"/>
    <p:sldId id="258" r:id="rId57"/>
    <p:sldId id="259" r:id="rId58"/>
    <p:sldId id="260" r:id="rId59"/>
    <p:sldId id="261" r:id="rId60"/>
    <p:sldId id="262" r:id="rId61"/>
    <p:sldId id="263" r:id="rId62"/>
    <p:sldId id="264" r:id="rId63"/>
    <p:sldId id="265" r:id="rId64"/>
    <p:sldId id="266" r:id="rId65"/>
    <p:sldId id="267" r:id="rId66"/>
    <p:sldId id="268" r:id="rId67"/>
    <p:sldId id="269" r:id="rId68"/>
    <p:sldId id="270" r:id="rId69"/>
    <p:sldId id="271" r:id="rId70"/>
    <p:sldId id="272" r:id="rId71"/>
    <p:sldId id="273" r:id="rId72"/>
    <p:sldId id="274" r:id="rId73"/>
    <p:sldId id="275" r:id="rId74"/>
    <p:sldId id="276" r:id="rId75"/>
    <p:sldId id="277" r:id="rId76"/>
    <p:sldId id="278" r:id="rId77"/>
    <p:sldId id="279" r:id="rId78"/>
    <p:sldId id="280" r:id="rId79"/>
    <p:sldId id="281" r:id="rId80"/>
    <p:sldId id="282" r:id="rId81"/>
    <p:sldId id="283" r:id="rId82"/>
    <p:sldId id="284" r:id="rId83"/>
    <p:sldId id="285" r:id="rId84"/>
    <p:sldId id="286" r:id="rId85"/>
    <p:sldId id="287" r:id="rId86"/>
    <p:sldId id="288" r:id="rId87"/>
    <p:sldId id="289" r:id="rId88"/>
    <p:sldId id="290" r:id="rId89"/>
    <p:sldId id="291" r:id="rId90"/>
    <p:sldId id="292" r:id="rId91"/>
    <p:sldId id="293" r:id="rId92"/>
    <p:sldId id="294" r:id="rId93"/>
    <p:sldId id="295" r:id="rId94"/>
    <p:sldId id="296" r:id="rId95"/>
    <p:sldId id="297" r:id="rId9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Times New Roman" charset="1" panose="02030502070405020303"/>
      <p:regular r:id="rId18"/>
    </p:embeddedFont>
    <p:embeddedFont>
      <p:font typeface="Times New Roman Bold" charset="1" panose="02030802070405020303"/>
      <p:regular r:id="rId19"/>
    </p:embeddedFont>
    <p:embeddedFont>
      <p:font typeface="Times New Roman Italics" charset="1" panose="02030502070405090303"/>
      <p:regular r:id="rId20"/>
    </p:embeddedFont>
    <p:embeddedFont>
      <p:font typeface="Times New Roman Bold Italics" charset="1" panose="02030802070405090303"/>
      <p:regular r:id="rId21"/>
    </p:embeddedFont>
    <p:embeddedFont>
      <p:font typeface="Times New Roman Medium" charset="1" panose="02030502070405020303"/>
      <p:regular r:id="rId22"/>
    </p:embeddedFont>
    <p:embeddedFont>
      <p:font typeface="Times New Roman Medium Italics" charset="1" panose="02030502070405090303"/>
      <p:regular r:id="rId23"/>
    </p:embeddedFont>
    <p:embeddedFont>
      <p:font typeface="Times New Roman Semi-Bold" charset="1" panose="02030702070405020303"/>
      <p:regular r:id="rId24"/>
    </p:embeddedFont>
    <p:embeddedFont>
      <p:font typeface="Times New Roman Semi-Bold Italics" charset="1" panose="02030702070405090303"/>
      <p:regular r:id="rId25"/>
    </p:embeddedFont>
    <p:embeddedFont>
      <p:font typeface="Times New Roman Ultra-Bold" charset="1" panose="02030902070405020303"/>
      <p:regular r:id="rId26"/>
    </p:embeddedFont>
    <p:embeddedFont>
      <p:font typeface="Noto Serif Display" charset="1" panose="02020502080505020204"/>
      <p:regular r:id="rId27"/>
    </p:embeddedFont>
    <p:embeddedFont>
      <p:font typeface="Noto Serif Display Bold" charset="1" panose="02020802080505020204"/>
      <p:regular r:id="rId28"/>
    </p:embeddedFont>
    <p:embeddedFont>
      <p:font typeface="Noto Serif Display Italics" charset="1" panose="02020502080505090204"/>
      <p:regular r:id="rId29"/>
    </p:embeddedFont>
    <p:embeddedFont>
      <p:font typeface="Noto Serif Display Bold Italics" charset="1" panose="02020802080505090204"/>
      <p:regular r:id="rId30"/>
    </p:embeddedFont>
    <p:embeddedFont>
      <p:font typeface="Noto Serif Display Thin" charset="1" panose="02020202080505020204"/>
      <p:regular r:id="rId31"/>
    </p:embeddedFont>
    <p:embeddedFont>
      <p:font typeface="Noto Serif Display Thin Italics" charset="1" panose="02020202080505090204"/>
      <p:regular r:id="rId32"/>
    </p:embeddedFont>
    <p:embeddedFont>
      <p:font typeface="Noto Serif Display Extra-Light" charset="1" panose="02020302080505020204"/>
      <p:regular r:id="rId33"/>
    </p:embeddedFont>
    <p:embeddedFont>
      <p:font typeface="Noto Serif Display Extra-Light Italics" charset="1" panose="02020302080505090204"/>
      <p:regular r:id="rId34"/>
    </p:embeddedFont>
    <p:embeddedFont>
      <p:font typeface="Noto Serif Display Light" charset="1" panose="02020402080505020204"/>
      <p:regular r:id="rId35"/>
    </p:embeddedFont>
    <p:embeddedFont>
      <p:font typeface="Noto Serif Display Light Italics" charset="1" panose="02020402080505090204"/>
      <p:regular r:id="rId36"/>
    </p:embeddedFont>
    <p:embeddedFont>
      <p:font typeface="Noto Serif Display Medium" charset="1" panose="02020602080505020204"/>
      <p:regular r:id="rId37"/>
    </p:embeddedFont>
    <p:embeddedFont>
      <p:font typeface="Noto Serif Display Medium Italics" charset="1" panose="02020602080505090204"/>
      <p:regular r:id="rId38"/>
    </p:embeddedFont>
    <p:embeddedFont>
      <p:font typeface="Noto Serif Display Semi-Bold" charset="1" panose="02020702080505020204"/>
      <p:regular r:id="rId39"/>
    </p:embeddedFont>
    <p:embeddedFont>
      <p:font typeface="Noto Serif Display Semi-Bold Italics" charset="1" panose="02020702080505090204"/>
      <p:regular r:id="rId40"/>
    </p:embeddedFont>
    <p:embeddedFont>
      <p:font typeface="Noto Serif Display Ultra-Bold" charset="1" panose="02020902080505020204"/>
      <p:regular r:id="rId41"/>
    </p:embeddedFont>
    <p:embeddedFont>
      <p:font typeface="Noto Serif Display Ultra-Bold Italics" charset="1" panose="02020902080505090204"/>
      <p:regular r:id="rId42"/>
    </p:embeddedFont>
    <p:embeddedFont>
      <p:font typeface="Noto Serif Display Heavy" charset="1" panose="02020A02080505020204"/>
      <p:regular r:id="rId43"/>
    </p:embeddedFont>
    <p:embeddedFont>
      <p:font typeface="Noto Serif Display Heavy Italics" charset="1" panose="02020A02080505090204"/>
      <p:regular r:id="rId44"/>
    </p:embeddedFont>
    <p:embeddedFont>
      <p:font typeface="Lato" charset="1" panose="020F0502020204030203"/>
      <p:regular r:id="rId45"/>
    </p:embeddedFont>
    <p:embeddedFont>
      <p:font typeface="Lato Bold" charset="1" panose="020F0502020204030203"/>
      <p:regular r:id="rId46"/>
    </p:embeddedFont>
    <p:embeddedFont>
      <p:font typeface="Lato Italics" charset="1" panose="020F0502020204030203"/>
      <p:regular r:id="rId47"/>
    </p:embeddedFont>
    <p:embeddedFont>
      <p:font typeface="Lato Bold Italics" charset="1" panose="020F0502020204030203"/>
      <p:regular r:id="rId48"/>
    </p:embeddedFont>
    <p:embeddedFont>
      <p:font typeface="Lato Thin" charset="1" panose="020F0502020204030203"/>
      <p:regular r:id="rId49"/>
    </p:embeddedFont>
    <p:embeddedFont>
      <p:font typeface="Lato Thin Italics" charset="1" panose="020F0502020204030203"/>
      <p:regular r:id="rId50"/>
    </p:embeddedFont>
    <p:embeddedFont>
      <p:font typeface="Lato Light" charset="1" panose="020F0502020204030203"/>
      <p:regular r:id="rId51"/>
    </p:embeddedFont>
    <p:embeddedFont>
      <p:font typeface="Lato Light Italics" charset="1" panose="020F0502020204030203"/>
      <p:regular r:id="rId52"/>
    </p:embeddedFont>
    <p:embeddedFont>
      <p:font typeface="Lato Heavy" charset="1" panose="020F0502020204030203"/>
      <p:regular r:id="rId53"/>
    </p:embeddedFont>
    <p:embeddedFont>
      <p:font typeface="Lato Heavy Italics" charset="1" panose="020F0502020204030203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slides/slide1.xml" Type="http://schemas.openxmlformats.org/officeDocument/2006/relationships/slide"/><Relationship Id="rId56" Target="slides/slide2.xml" Type="http://schemas.openxmlformats.org/officeDocument/2006/relationships/slide"/><Relationship Id="rId57" Target="slides/slide3.xml" Type="http://schemas.openxmlformats.org/officeDocument/2006/relationships/slide"/><Relationship Id="rId58" Target="slides/slide4.xml" Type="http://schemas.openxmlformats.org/officeDocument/2006/relationships/slide"/><Relationship Id="rId59" Target="slides/slide5.xml" Type="http://schemas.openxmlformats.org/officeDocument/2006/relationships/slide"/><Relationship Id="rId6" Target="fonts/font6.fntdata" Type="http://schemas.openxmlformats.org/officeDocument/2006/relationships/font"/><Relationship Id="rId60" Target="slides/slide6.xml" Type="http://schemas.openxmlformats.org/officeDocument/2006/relationships/slide"/><Relationship Id="rId61" Target="slides/slide7.xml" Type="http://schemas.openxmlformats.org/officeDocument/2006/relationships/slide"/><Relationship Id="rId62" Target="slides/slide8.xml" Type="http://schemas.openxmlformats.org/officeDocument/2006/relationships/slide"/><Relationship Id="rId63" Target="slides/slide9.xml" Type="http://schemas.openxmlformats.org/officeDocument/2006/relationships/slide"/><Relationship Id="rId64" Target="slides/slide10.xml" Type="http://schemas.openxmlformats.org/officeDocument/2006/relationships/slide"/><Relationship Id="rId65" Target="slides/slide11.xml" Type="http://schemas.openxmlformats.org/officeDocument/2006/relationships/slide"/><Relationship Id="rId66" Target="slides/slide12.xml" Type="http://schemas.openxmlformats.org/officeDocument/2006/relationships/slide"/><Relationship Id="rId67" Target="slides/slide13.xml" Type="http://schemas.openxmlformats.org/officeDocument/2006/relationships/slide"/><Relationship Id="rId68" Target="slides/slide14.xml" Type="http://schemas.openxmlformats.org/officeDocument/2006/relationships/slide"/><Relationship Id="rId69" Target="slides/slide15.xml" Type="http://schemas.openxmlformats.org/officeDocument/2006/relationships/slide"/><Relationship Id="rId7" Target="fonts/font7.fntdata" Type="http://schemas.openxmlformats.org/officeDocument/2006/relationships/font"/><Relationship Id="rId70" Target="slides/slide16.xml" Type="http://schemas.openxmlformats.org/officeDocument/2006/relationships/slide"/><Relationship Id="rId71" Target="slides/slide17.xml" Type="http://schemas.openxmlformats.org/officeDocument/2006/relationships/slide"/><Relationship Id="rId72" Target="slides/slide18.xml" Type="http://schemas.openxmlformats.org/officeDocument/2006/relationships/slide"/><Relationship Id="rId73" Target="slides/slide19.xml" Type="http://schemas.openxmlformats.org/officeDocument/2006/relationships/slide"/><Relationship Id="rId74" Target="slides/slide20.xml" Type="http://schemas.openxmlformats.org/officeDocument/2006/relationships/slide"/><Relationship Id="rId75" Target="slides/slide21.xml" Type="http://schemas.openxmlformats.org/officeDocument/2006/relationships/slide"/><Relationship Id="rId76" Target="slides/slide22.xml" Type="http://schemas.openxmlformats.org/officeDocument/2006/relationships/slide"/><Relationship Id="rId77" Target="slides/slide23.xml" Type="http://schemas.openxmlformats.org/officeDocument/2006/relationships/slide"/><Relationship Id="rId78" Target="slides/slide24.xml" Type="http://schemas.openxmlformats.org/officeDocument/2006/relationships/slide"/><Relationship Id="rId79" Target="slides/slide25.xml" Type="http://schemas.openxmlformats.org/officeDocument/2006/relationships/slide"/><Relationship Id="rId8" Target="fonts/font8.fntdata" Type="http://schemas.openxmlformats.org/officeDocument/2006/relationships/font"/><Relationship Id="rId80" Target="slides/slide26.xml" Type="http://schemas.openxmlformats.org/officeDocument/2006/relationships/slide"/><Relationship Id="rId81" Target="slides/slide27.xml" Type="http://schemas.openxmlformats.org/officeDocument/2006/relationships/slide"/><Relationship Id="rId82" Target="slides/slide28.xml" Type="http://schemas.openxmlformats.org/officeDocument/2006/relationships/slide"/><Relationship Id="rId83" Target="slides/slide29.xml" Type="http://schemas.openxmlformats.org/officeDocument/2006/relationships/slide"/><Relationship Id="rId84" Target="slides/slide30.xml" Type="http://schemas.openxmlformats.org/officeDocument/2006/relationships/slide"/><Relationship Id="rId85" Target="slides/slide31.xml" Type="http://schemas.openxmlformats.org/officeDocument/2006/relationships/slide"/><Relationship Id="rId86" Target="slides/slide32.xml" Type="http://schemas.openxmlformats.org/officeDocument/2006/relationships/slide"/><Relationship Id="rId87" Target="slides/slide33.xml" Type="http://schemas.openxmlformats.org/officeDocument/2006/relationships/slide"/><Relationship Id="rId88" Target="slides/slide34.xml" Type="http://schemas.openxmlformats.org/officeDocument/2006/relationships/slide"/><Relationship Id="rId89" Target="slides/slide35.xml" Type="http://schemas.openxmlformats.org/officeDocument/2006/relationships/slide"/><Relationship Id="rId9" Target="fonts/font9.fntdata" Type="http://schemas.openxmlformats.org/officeDocument/2006/relationships/font"/><Relationship Id="rId90" Target="slides/slide36.xml" Type="http://schemas.openxmlformats.org/officeDocument/2006/relationships/slide"/><Relationship Id="rId91" Target="slides/slide37.xml" Type="http://schemas.openxmlformats.org/officeDocument/2006/relationships/slide"/><Relationship Id="rId92" Target="slides/slide38.xml" Type="http://schemas.openxmlformats.org/officeDocument/2006/relationships/slide"/><Relationship Id="rId93" Target="slides/slide39.xml" Type="http://schemas.openxmlformats.org/officeDocument/2006/relationships/slide"/><Relationship Id="rId94" Target="slides/slide40.xml" Type="http://schemas.openxmlformats.org/officeDocument/2006/relationships/slide"/><Relationship Id="rId95" Target="slides/slide41.xml" Type="http://schemas.openxmlformats.org/officeDocument/2006/relationships/slide"/><Relationship Id="rId96" Target="slides/slide42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5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6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04775"/>
            <a:ext cx="675830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3. Project Design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79153" y="4436110"/>
            <a:ext cx="8947666" cy="194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912"/>
              </a:lnSpc>
            </a:pPr>
            <a:r>
              <a:rPr lang="en-US" sz="4600">
                <a:solidFill>
                  <a:srgbClr val="004AAD"/>
                </a:solidFill>
                <a:latin typeface="DejaVu Serif Bold"/>
              </a:rPr>
              <a:t>3.1. General Class Diagram</a:t>
            </a:r>
          </a:p>
          <a:p>
            <a:pPr algn="just">
              <a:lnSpc>
                <a:spcPts val="7912"/>
              </a:lnSpc>
            </a:pPr>
            <a:r>
              <a:rPr lang="en-US" sz="4600">
                <a:solidFill>
                  <a:srgbClr val="004AAD"/>
                </a:solidFill>
                <a:latin typeface="DejaVu Serif Bold"/>
              </a:rPr>
              <a:t>3.2. Detail Class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017514" y="1116668"/>
            <a:ext cx="13270486" cy="8564461"/>
          </a:xfrm>
          <a:custGeom>
            <a:avLst/>
            <a:gdLst/>
            <a:ahLst/>
            <a:cxnLst/>
            <a:rect r="r" b="b" t="t" l="l"/>
            <a:pathLst>
              <a:path h="8564461" w="13270486">
                <a:moveTo>
                  <a:pt x="0" y="0"/>
                </a:moveTo>
                <a:lnTo>
                  <a:pt x="13270486" y="0"/>
                </a:lnTo>
                <a:lnTo>
                  <a:pt x="13270486" y="8564462"/>
                </a:lnTo>
                <a:lnTo>
                  <a:pt x="0" y="85644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21" r="0" b="-119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04775"/>
            <a:ext cx="10035028" cy="871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63"/>
              </a:lnSpc>
            </a:pPr>
            <a:r>
              <a:rPr lang="en-US" sz="4974">
                <a:solidFill>
                  <a:srgbClr val="FFFFFF"/>
                </a:solidFill>
                <a:latin typeface="DejaVu Serif Bold"/>
              </a:rPr>
              <a:t>3.1.  General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151" y="4042092"/>
            <a:ext cx="4451032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Four main packages: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Operation packages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Tree data structure package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Tree controller package</a:t>
            </a:r>
          </a:p>
          <a:p>
            <a:pPr marL="561344" indent="-280672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Exception package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04775"/>
            <a:ext cx="1102178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3.2. Detail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56728" y="3628390"/>
            <a:ext cx="11809512" cy="398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4"/>
              </a:lnSpc>
            </a:pPr>
            <a:r>
              <a:rPr lang="en-US" sz="4600">
                <a:solidFill>
                  <a:srgbClr val="000000"/>
                </a:solidFill>
                <a:latin typeface="DejaVu Serif Bold"/>
              </a:rPr>
              <a:t>3.2.1. Exception Class Diagram</a:t>
            </a:r>
          </a:p>
          <a:p>
            <a:pPr>
              <a:lnSpc>
                <a:spcPts val="8004"/>
              </a:lnSpc>
            </a:pPr>
            <a:r>
              <a:rPr lang="en-US" sz="4600">
                <a:solidFill>
                  <a:srgbClr val="000000"/>
                </a:solidFill>
                <a:latin typeface="DejaVu Serif Bold"/>
              </a:rPr>
              <a:t>3.2.2. Data Structure Class Diagram</a:t>
            </a:r>
          </a:p>
          <a:p>
            <a:pPr>
              <a:lnSpc>
                <a:spcPts val="8004"/>
              </a:lnSpc>
            </a:pPr>
            <a:r>
              <a:rPr lang="en-US" sz="4600">
                <a:solidFill>
                  <a:srgbClr val="000000"/>
                </a:solidFill>
                <a:latin typeface="DejaVu Serif Bold"/>
              </a:rPr>
              <a:t>3.2.3. Operation Class Diagram</a:t>
            </a:r>
          </a:p>
          <a:p>
            <a:pPr>
              <a:lnSpc>
                <a:spcPts val="8004"/>
              </a:lnSpc>
            </a:pPr>
            <a:r>
              <a:rPr lang="en-US" sz="4600">
                <a:solidFill>
                  <a:srgbClr val="000000"/>
                </a:solidFill>
                <a:latin typeface="DejaVu Serif Bold"/>
              </a:rPr>
              <a:t>3.2.4. Controller Class Diagram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696312" y="2168287"/>
            <a:ext cx="12895377" cy="4029381"/>
          </a:xfrm>
          <a:custGeom>
            <a:avLst/>
            <a:gdLst/>
            <a:ahLst/>
            <a:cxnLst/>
            <a:rect r="r" b="b" t="t" l="l"/>
            <a:pathLst>
              <a:path h="4029381" w="12895377">
                <a:moveTo>
                  <a:pt x="0" y="0"/>
                </a:moveTo>
                <a:lnTo>
                  <a:pt x="12895376" y="0"/>
                </a:lnTo>
                <a:lnTo>
                  <a:pt x="12895376" y="4029381"/>
                </a:lnTo>
                <a:lnTo>
                  <a:pt x="0" y="4029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8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3.2.1. Exception Class Diagram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14900" y="1024574"/>
            <a:ext cx="15689670" cy="9216706"/>
          </a:xfrm>
          <a:custGeom>
            <a:avLst/>
            <a:gdLst/>
            <a:ahLst/>
            <a:cxnLst/>
            <a:rect r="r" b="b" t="t" l="l"/>
            <a:pathLst>
              <a:path h="9216706" w="15689670">
                <a:moveTo>
                  <a:pt x="0" y="0"/>
                </a:moveTo>
                <a:lnTo>
                  <a:pt x="15689670" y="0"/>
                </a:lnTo>
                <a:lnTo>
                  <a:pt x="15689670" y="9216706"/>
                </a:lnTo>
                <a:lnTo>
                  <a:pt x="0" y="921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617451" y="2158165"/>
            <a:ext cx="5333799" cy="5970671"/>
          </a:xfrm>
          <a:custGeom>
            <a:avLst/>
            <a:gdLst/>
            <a:ahLst/>
            <a:cxnLst/>
            <a:rect r="r" b="b" t="t" l="l"/>
            <a:pathLst>
              <a:path h="5970671" w="5333799">
                <a:moveTo>
                  <a:pt x="0" y="0"/>
                </a:moveTo>
                <a:lnTo>
                  <a:pt x="5333799" y="0"/>
                </a:lnTo>
                <a:lnTo>
                  <a:pt x="5333799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04775"/>
            <a:ext cx="14284350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1" y="2162659"/>
            <a:ext cx="8676318" cy="383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Noto Sans"/>
              </a:rPr>
              <a:t>Generic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A generic tree is a tree structure w</a:t>
            </a:r>
            <a:r>
              <a:rPr lang="en-US" sz="2600">
                <a:solidFill>
                  <a:srgbClr val="000000"/>
                </a:solidFill>
                <a:latin typeface="Noto Sans"/>
              </a:rPr>
              <a:t>here each node can have an arbitrary number of children nodes.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Six operations are supported in the Generic Tree Class, including insert, delete, search, traverse, create, update.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1536151" y="2158165"/>
            <a:ext cx="4743249" cy="5970671"/>
          </a:xfrm>
          <a:custGeom>
            <a:avLst/>
            <a:gdLst/>
            <a:ahLst/>
            <a:cxnLst/>
            <a:rect r="r" b="b" t="t" l="l"/>
            <a:pathLst>
              <a:path h="5970671" w="4743249">
                <a:moveTo>
                  <a:pt x="0" y="0"/>
                </a:moveTo>
                <a:lnTo>
                  <a:pt x="4743249" y="0"/>
                </a:lnTo>
                <a:lnTo>
                  <a:pt x="4743249" y="5970670"/>
                </a:lnTo>
                <a:lnTo>
                  <a:pt x="0" y="5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0" t="0" r="-747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349867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1" y="2162659"/>
            <a:ext cx="8676318" cy="429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Noto Sans"/>
              </a:rPr>
              <a:t>Generic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For each operation, corresponding exceptions are handled, ensuring robustness in the tree's manipulation.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class also implements checking algorithms to validate the operations, ensuring the tree remains consistent.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302720" y="3521812"/>
            <a:ext cx="6801642" cy="3243376"/>
          </a:xfrm>
          <a:custGeom>
            <a:avLst/>
            <a:gdLst/>
            <a:ahLst/>
            <a:cxnLst/>
            <a:rect r="r" b="b" t="t" l="l"/>
            <a:pathLst>
              <a:path h="3243376" w="6801642">
                <a:moveTo>
                  <a:pt x="0" y="0"/>
                </a:moveTo>
                <a:lnTo>
                  <a:pt x="6801642" y="0"/>
                </a:lnTo>
                <a:lnTo>
                  <a:pt x="6801642" y="3243376"/>
                </a:lnTo>
                <a:lnTo>
                  <a:pt x="0" y="324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13333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1" y="2497304"/>
            <a:ext cx="8676318" cy="566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Noto Sans"/>
              </a:rPr>
              <a:t>Binary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Binary Tree Class is a subclass of the Generic Tree Class with modifications to handle binary trees.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insert operation is enhanced to check if a node can accept more children or raise NodeFullChildrenException.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Other operations are inherited from the Generic Tree Class, ensuring a unified interface for tree manipulation.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781210" y="2858141"/>
            <a:ext cx="6976916" cy="3335119"/>
          </a:xfrm>
          <a:custGeom>
            <a:avLst/>
            <a:gdLst/>
            <a:ahLst/>
            <a:cxnLst/>
            <a:rect r="r" b="b" t="t" l="l"/>
            <a:pathLst>
              <a:path h="3335119" w="6976916">
                <a:moveTo>
                  <a:pt x="0" y="0"/>
                </a:moveTo>
                <a:lnTo>
                  <a:pt x="6976916" y="0"/>
                </a:lnTo>
                <a:lnTo>
                  <a:pt x="6976916" y="3335119"/>
                </a:lnTo>
                <a:lnTo>
                  <a:pt x="0" y="333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527033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841" y="2162659"/>
            <a:ext cx="8676318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Balanced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Balanced Tree Class represents a balanced tree data structure that maintains depth difference among leaf nodes, ensuring efficiency.</a:t>
            </a:r>
          </a:p>
          <a:p>
            <a:pPr algn="l"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It inherits from the Generic Tree Class and adds two algorithms for insert and delete operations to maintain balance.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931" y="-48401"/>
            <a:ext cx="1358227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9841" y="2162659"/>
            <a:ext cx="8676318" cy="423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Balanced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If an invalid operation makes the tree unbalanced, the user can choose to undo or proceed with the operation.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When proceeding, our algorithms re-balance the tree, which may involve changing some nodes' parent nodes.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781210" y="2858141"/>
            <a:ext cx="6976916" cy="3335119"/>
          </a:xfrm>
          <a:custGeom>
            <a:avLst/>
            <a:gdLst/>
            <a:ahLst/>
            <a:cxnLst/>
            <a:rect r="r" b="b" t="t" l="l"/>
            <a:pathLst>
              <a:path h="3335119" w="6976916">
                <a:moveTo>
                  <a:pt x="0" y="0"/>
                </a:moveTo>
                <a:lnTo>
                  <a:pt x="6976916" y="0"/>
                </a:lnTo>
                <a:lnTo>
                  <a:pt x="6976916" y="3335119"/>
                </a:lnTo>
                <a:lnTo>
                  <a:pt x="0" y="33351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452478" y="3603482"/>
            <a:ext cx="6990267" cy="3433273"/>
          </a:xfrm>
          <a:custGeom>
            <a:avLst/>
            <a:gdLst/>
            <a:ahLst/>
            <a:cxnLst/>
            <a:rect r="r" b="b" t="t" l="l"/>
            <a:pathLst>
              <a:path h="3433273" w="6990267">
                <a:moveTo>
                  <a:pt x="0" y="0"/>
                </a:moveTo>
                <a:lnTo>
                  <a:pt x="6990266" y="0"/>
                </a:lnTo>
                <a:lnTo>
                  <a:pt x="6990266" y="3433273"/>
                </a:lnTo>
                <a:lnTo>
                  <a:pt x="0" y="3433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3.2.2. Tree Data Structure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43631"/>
            <a:ext cx="8676318" cy="469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Balanced Binary Tree Class</a:t>
            </a:r>
          </a:p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Balanced Binary Tree Class is a subclass of the Balanced Tree Class, tailored for binary trees.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It introduces additional methods and logic to maintain the binary property during insertions.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Noto Sans"/>
              </a:rPr>
              <a:t>The class ensures that the binary tree remains balanced and efficient while supporting all generic tree and balanced tree operations.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604473" y="2599890"/>
            <a:ext cx="15101627" cy="5244048"/>
          </a:xfrm>
          <a:custGeom>
            <a:avLst/>
            <a:gdLst/>
            <a:ahLst/>
            <a:cxnLst/>
            <a:rect r="r" b="b" t="t" l="l"/>
            <a:pathLst>
              <a:path h="5244048" w="15101627">
                <a:moveTo>
                  <a:pt x="0" y="0"/>
                </a:moveTo>
                <a:lnTo>
                  <a:pt x="15101627" y="0"/>
                </a:lnTo>
                <a:lnTo>
                  <a:pt x="15101627" y="5244048"/>
                </a:lnTo>
                <a:lnTo>
                  <a:pt x="0" y="5244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12" t="-4504" r="-391" b="-112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366509" y="4123006"/>
            <a:ext cx="8182340" cy="2040988"/>
          </a:xfrm>
          <a:custGeom>
            <a:avLst/>
            <a:gdLst/>
            <a:ahLst/>
            <a:cxnLst/>
            <a:rect r="r" b="b" t="t" l="l"/>
            <a:pathLst>
              <a:path h="2040988" w="8182340">
                <a:moveTo>
                  <a:pt x="0" y="0"/>
                </a:moveTo>
                <a:lnTo>
                  <a:pt x="8182340" y="0"/>
                </a:lnTo>
                <a:lnTo>
                  <a:pt x="8182340" y="2040988"/>
                </a:lnTo>
                <a:lnTo>
                  <a:pt x="0" y="20409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31" y="3375342"/>
            <a:ext cx="8277859" cy="349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CreatePressed Class: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Attributes: isRandom (boolean), rootID (String)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run(): Creates a tree based on user's choice, either random or manual input.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undo(): Clears the tree by setting its root to null and removes it from the scenePane.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844121" y="4295096"/>
            <a:ext cx="9039010" cy="2115908"/>
          </a:xfrm>
          <a:custGeom>
            <a:avLst/>
            <a:gdLst/>
            <a:ahLst/>
            <a:cxnLst/>
            <a:rect r="r" b="b" t="t" l="l"/>
            <a:pathLst>
              <a:path h="2115908" w="9039010">
                <a:moveTo>
                  <a:pt x="0" y="0"/>
                </a:moveTo>
                <a:lnTo>
                  <a:pt x="9039010" y="0"/>
                </a:lnTo>
                <a:lnTo>
                  <a:pt x="9039010" y="2115908"/>
                </a:lnTo>
                <a:lnTo>
                  <a:pt x="0" y="211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31" y="3459480"/>
            <a:ext cx="7864474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InsertPressed Class: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Attributes: parenVal (int), nodeVal (int), parent (Node)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run(): Inserts a node into the tree, highlighting the path from root to parent node.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undo(): Removes the child node from the tree and GUI to revert the insertion.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144000" y="4168955"/>
            <a:ext cx="7997190" cy="1949090"/>
          </a:xfrm>
          <a:custGeom>
            <a:avLst/>
            <a:gdLst/>
            <a:ahLst/>
            <a:cxnLst/>
            <a:rect r="r" b="b" t="t" l="l"/>
            <a:pathLst>
              <a:path h="1949090" w="7997190">
                <a:moveTo>
                  <a:pt x="0" y="0"/>
                </a:moveTo>
                <a:lnTo>
                  <a:pt x="7997190" y="0"/>
                </a:lnTo>
                <a:lnTo>
                  <a:pt x="7997190" y="1949090"/>
                </a:lnTo>
                <a:lnTo>
                  <a:pt x="0" y="1949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7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31" y="3459480"/>
            <a:ext cx="7864474" cy="374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DeletePressed Class: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Attributes: intDelNodeVal (int), parentDelNode (Node), listDelNode (HashMap)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run(): Deletes a node from the tree, saving subtree information for undo.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undo(): Restores the deleted node and its subtree to the parent node.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414468" y="4214362"/>
            <a:ext cx="8343659" cy="1858276"/>
          </a:xfrm>
          <a:custGeom>
            <a:avLst/>
            <a:gdLst/>
            <a:ahLst/>
            <a:cxnLst/>
            <a:rect r="r" b="b" t="t" l="l"/>
            <a:pathLst>
              <a:path h="1858276" w="8343659">
                <a:moveTo>
                  <a:pt x="0" y="0"/>
                </a:moveTo>
                <a:lnTo>
                  <a:pt x="8343659" y="0"/>
                </a:lnTo>
                <a:lnTo>
                  <a:pt x="8343659" y="1858276"/>
                </a:lnTo>
                <a:lnTo>
                  <a:pt x="0" y="185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31" y="3459480"/>
            <a:ext cx="7864474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SearchPressed Class: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Attribute: intNodeVal (int)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run(): Searches for a node, highlighting the path from root to the search node.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undo(): No action required for undo since static operation</a:t>
            </a: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108405" y="3997569"/>
            <a:ext cx="9830844" cy="2173752"/>
          </a:xfrm>
          <a:custGeom>
            <a:avLst/>
            <a:gdLst/>
            <a:ahLst/>
            <a:cxnLst/>
            <a:rect r="r" b="b" t="t" l="l"/>
            <a:pathLst>
              <a:path h="2173752" w="9830844">
                <a:moveTo>
                  <a:pt x="0" y="0"/>
                </a:moveTo>
                <a:lnTo>
                  <a:pt x="9830843" y="0"/>
                </a:lnTo>
                <a:lnTo>
                  <a:pt x="9830843" y="2173752"/>
                </a:lnTo>
                <a:lnTo>
                  <a:pt x="0" y="217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931" y="-48401"/>
            <a:ext cx="14212072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3.2.3. Operation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3931" y="3400425"/>
            <a:ext cx="7864474" cy="332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UpdatePressed Class:</a:t>
            </a:r>
          </a:p>
          <a:p>
            <a:pPr>
              <a:lnSpc>
                <a:spcPts val="3359"/>
              </a:lnSpc>
            </a:pP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Attributes: inOldVal (int), intNewVal (int)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run(): Updates a node's ID, highlighting the path from root to the node.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oto Sans"/>
              </a:rPr>
              <a:t>undo(): Reverts the node's ID to the old value.</a:t>
            </a:r>
          </a:p>
          <a:p>
            <a:pPr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406" y="1702084"/>
            <a:ext cx="6534960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package Controller contains 6 controllers: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MainWindowController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HelpController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GenericTreeController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BalancedTreeController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BinaryTreeController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BalancedBinaryTreeController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61872" y="2708960"/>
            <a:ext cx="4842713" cy="5852059"/>
          </a:xfrm>
          <a:custGeom>
            <a:avLst/>
            <a:gdLst/>
            <a:ahLst/>
            <a:cxnLst/>
            <a:rect r="r" b="b" t="t" l="l"/>
            <a:pathLst>
              <a:path h="5852059" w="4842713">
                <a:moveTo>
                  <a:pt x="0" y="0"/>
                </a:moveTo>
                <a:lnTo>
                  <a:pt x="4842713" y="0"/>
                </a:lnTo>
                <a:lnTo>
                  <a:pt x="4842713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406" y="1702084"/>
            <a:ext cx="653496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MainWindowController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234406" y="3032364"/>
            <a:ext cx="6413553" cy="4447375"/>
          </a:xfrm>
          <a:custGeom>
            <a:avLst/>
            <a:gdLst/>
            <a:ahLst/>
            <a:cxnLst/>
            <a:rect r="r" b="b" t="t" l="l"/>
            <a:pathLst>
              <a:path h="4447375" w="6413553">
                <a:moveTo>
                  <a:pt x="0" y="0"/>
                </a:moveTo>
                <a:lnTo>
                  <a:pt x="6413553" y="0"/>
                </a:lnTo>
                <a:lnTo>
                  <a:pt x="6413553" y="4447375"/>
                </a:lnTo>
                <a:lnTo>
                  <a:pt x="0" y="4447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91" r="0" b="-89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406" y="1702084"/>
            <a:ext cx="6534960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HelpController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579951" y="497070"/>
            <a:ext cx="4761550" cy="1429463"/>
          </a:xfrm>
          <a:custGeom>
            <a:avLst/>
            <a:gdLst/>
            <a:ahLst/>
            <a:cxnLst/>
            <a:rect r="r" b="b" t="t" l="l"/>
            <a:pathLst>
              <a:path h="1429463" w="4761550">
                <a:moveTo>
                  <a:pt x="0" y="0"/>
                </a:moveTo>
                <a:lnTo>
                  <a:pt x="4761550" y="0"/>
                </a:lnTo>
                <a:lnTo>
                  <a:pt x="4761550" y="1429463"/>
                </a:lnTo>
                <a:lnTo>
                  <a:pt x="0" y="1429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1391" y="3460565"/>
            <a:ext cx="15259968" cy="114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48"/>
              </a:lnSpc>
            </a:pPr>
            <a:r>
              <a:rPr lang="en-US" sz="8100">
                <a:solidFill>
                  <a:srgbClr val="C00000"/>
                </a:solidFill>
                <a:latin typeface="Lato Bold"/>
              </a:rPr>
              <a:t>Opbject Oriented Programming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1391" y="5131918"/>
            <a:ext cx="10830843" cy="1740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36"/>
              </a:lnSpc>
            </a:pPr>
            <a:r>
              <a:rPr lang="en-US" sz="4200">
                <a:solidFill>
                  <a:srgbClr val="C00000"/>
                </a:solidFill>
                <a:latin typeface="Lato Bold"/>
              </a:rPr>
              <a:t>TOPIC: VISUALIZATION OF OPERATIONS ON TREE DATA STRUCTURES</a:t>
            </a:r>
          </a:p>
          <a:p>
            <a:pPr algn="l">
              <a:lnSpc>
                <a:spcPts val="4536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1336992"/>
            <a:ext cx="6683890" cy="844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GenericController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H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as 3 main attributes.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Controls 6 basic operations: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Create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Search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Traverse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Insert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Delete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Update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and 4 other ones: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Back, Undo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Reset, Help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1336992"/>
            <a:ext cx="6683890" cy="724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GenericTreeController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Except the Traverse, handle functions in the form: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Get the ID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Check the conditions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Create a Pressed object.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run()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Add the object to </a:t>
            </a:r>
            <a:r>
              <a:rPr lang="en-US" sz="3399">
                <a:solidFill>
                  <a:srgbClr val="000000"/>
                </a:solidFill>
                <a:latin typeface="Times New Roman Bold"/>
              </a:rPr>
              <a:t>history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3261" y="1206744"/>
            <a:ext cx="6876925" cy="784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BalancedTreeController &amp; BinaryTreeController</a:t>
            </a:r>
          </a:p>
          <a:p>
            <a:pPr>
              <a:lnSpc>
                <a:spcPts val="4759"/>
              </a:lnSpc>
            </a:p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Inherit from GenericTreeController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Create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Traverse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Search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Update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BalancedTreeController </a:t>
            </a:r>
            <a:r>
              <a:rPr lang="en-US" sz="3399" u="sng">
                <a:solidFill>
                  <a:srgbClr val="000000"/>
                </a:solidFill>
                <a:latin typeface="Times New Roman"/>
              </a:rPr>
              <a:t>overrides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Insert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Delete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BinaryTreeController </a:t>
            </a:r>
            <a:r>
              <a:rPr lang="en-US" sz="3399" u="sng">
                <a:solidFill>
                  <a:srgbClr val="000000"/>
                </a:solidFill>
                <a:latin typeface="Times New Roman"/>
              </a:rPr>
              <a:t>overrides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Insert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962401" y="1245865"/>
            <a:ext cx="11325599" cy="7359495"/>
          </a:xfrm>
          <a:custGeom>
            <a:avLst/>
            <a:gdLst/>
            <a:ahLst/>
            <a:cxnLst/>
            <a:rect r="r" b="b" t="t" l="l"/>
            <a:pathLst>
              <a:path h="7359495" w="11325599">
                <a:moveTo>
                  <a:pt x="0" y="0"/>
                </a:moveTo>
                <a:lnTo>
                  <a:pt x="11325599" y="0"/>
                </a:lnTo>
                <a:lnTo>
                  <a:pt x="11325599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4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3.2.4. Controller Class Diagram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1702084"/>
            <a:ext cx="6594261" cy="30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Bold"/>
              </a:rPr>
              <a:t>BalancedBinaryTreeController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Inherits from BalancedTreeController.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Overrides the method </a:t>
            </a:r>
            <a:r>
              <a:rPr lang="en-US" sz="3399" u="sng">
                <a:solidFill>
                  <a:srgbClr val="000000"/>
                </a:solidFill>
                <a:latin typeface="Times New Roman"/>
              </a:rPr>
              <a:t>Insert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769366" y="1245865"/>
            <a:ext cx="11518634" cy="7359495"/>
          </a:xfrm>
          <a:custGeom>
            <a:avLst/>
            <a:gdLst/>
            <a:ahLst/>
            <a:cxnLst/>
            <a:rect r="r" b="b" t="t" l="l"/>
            <a:pathLst>
              <a:path h="7359495" w="11518634">
                <a:moveTo>
                  <a:pt x="0" y="0"/>
                </a:moveTo>
                <a:lnTo>
                  <a:pt x="11518634" y="0"/>
                </a:lnTo>
                <a:lnTo>
                  <a:pt x="11518634" y="7359495"/>
                </a:lnTo>
                <a:lnTo>
                  <a:pt x="0" y="7359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728891" y="2419015"/>
            <a:ext cx="6114968" cy="5412270"/>
          </a:xfrm>
          <a:custGeom>
            <a:avLst/>
            <a:gdLst/>
            <a:ahLst/>
            <a:cxnLst/>
            <a:rect r="r" b="b" t="t" l="l"/>
            <a:pathLst>
              <a:path h="5412270" w="6114968">
                <a:moveTo>
                  <a:pt x="0" y="0"/>
                </a:moveTo>
                <a:lnTo>
                  <a:pt x="6114968" y="0"/>
                </a:lnTo>
                <a:lnTo>
                  <a:pt x="6114968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87562" y="2446540"/>
            <a:ext cx="7870565" cy="5393920"/>
          </a:xfrm>
          <a:custGeom>
            <a:avLst/>
            <a:gdLst/>
            <a:ahLst/>
            <a:cxnLst/>
            <a:rect r="r" b="b" t="t" l="l"/>
            <a:pathLst>
              <a:path h="5393920" w="7870565">
                <a:moveTo>
                  <a:pt x="0" y="0"/>
                </a:moveTo>
                <a:lnTo>
                  <a:pt x="7870565" y="0"/>
                </a:lnTo>
                <a:lnTo>
                  <a:pt x="7870565" y="5393920"/>
                </a:lnTo>
                <a:lnTo>
                  <a:pt x="0" y="5393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492" y="1066387"/>
            <a:ext cx="3492103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Inheritance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59001" y="8002735"/>
            <a:ext cx="46547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Italics"/>
              </a:rPr>
              <a:t>package treedatastructure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68678" y="8002735"/>
            <a:ext cx="331505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Italics"/>
              </a:rPr>
              <a:t>package controller</a:t>
            </a:r>
          </a:p>
        </p:txBody>
      </p:sp>
      <p:sp>
        <p:nvSpPr>
          <p:cNvPr name="AutoShape 10" id="10"/>
          <p:cNvSpPr/>
          <p:nvPr/>
        </p:nvSpPr>
        <p:spPr>
          <a:xfrm flipV="true">
            <a:off x="9124950" y="2419015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2" y="1066387"/>
            <a:ext cx="4266724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Encapsulation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536" y="2732087"/>
            <a:ext cx="15101631" cy="5447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We’ve used the Encapsulation technique in almost all classes to hide the internal state and implementation details from external entities.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For example, in class Node, we set ‘private’ for its attributes such as NodeId, depth, … 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If other classes want to access the attributes, they can use getter and setter methods. </a:t>
            </a:r>
          </a:p>
          <a:p>
            <a:pPr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3546001" y="3104669"/>
            <a:ext cx="11195997" cy="5386340"/>
          </a:xfrm>
          <a:custGeom>
            <a:avLst/>
            <a:gdLst/>
            <a:ahLst/>
            <a:cxnLst/>
            <a:rect r="r" b="b" t="t" l="l"/>
            <a:pathLst>
              <a:path h="5386340" w="11195997">
                <a:moveTo>
                  <a:pt x="0" y="0"/>
                </a:moveTo>
                <a:lnTo>
                  <a:pt x="11195998" y="0"/>
                </a:lnTo>
                <a:lnTo>
                  <a:pt x="11195998" y="5386340"/>
                </a:lnTo>
                <a:lnTo>
                  <a:pt x="0" y="538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492" y="1066387"/>
            <a:ext cx="4298752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Polymorphism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492" y="2152804"/>
            <a:ext cx="1706759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Firstly, we have used the Polymorphism technique when implementing an “undo” operation.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910609" y="8611235"/>
            <a:ext cx="3274457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Italics"/>
              </a:rPr>
              <a:t>package operation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2" y="1066387"/>
            <a:ext cx="4298752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Polymorphism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492" y="2152804"/>
            <a:ext cx="17067591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Secondly, we have used the technique when implementing each operation.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628550" y="2980673"/>
            <a:ext cx="6114968" cy="5412270"/>
          </a:xfrm>
          <a:custGeom>
            <a:avLst/>
            <a:gdLst/>
            <a:ahLst/>
            <a:cxnLst/>
            <a:rect r="r" b="b" t="t" l="l"/>
            <a:pathLst>
              <a:path h="5412270" w="6114968">
                <a:moveTo>
                  <a:pt x="0" y="0"/>
                </a:moveTo>
                <a:lnTo>
                  <a:pt x="6114968" y="0"/>
                </a:lnTo>
                <a:lnTo>
                  <a:pt x="6114968" y="5412270"/>
                </a:lnTo>
                <a:lnTo>
                  <a:pt x="0" y="541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358660" y="8611235"/>
            <a:ext cx="4654748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Times New Roman Italics"/>
              </a:rPr>
              <a:t>package treedatastructure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2" y="1066387"/>
            <a:ext cx="7980164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Association &amp; Aggregation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492" y="6471783"/>
            <a:ext cx="17067591" cy="244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Node has its parent which is also a Node and when the Node is deleted, its parent still exists. 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 addition, this relationship is presented where the GenericTree has a root Node.</a:t>
            </a:r>
          </a:p>
          <a:p>
            <a:pPr>
              <a:lnSpc>
                <a:spcPts val="4759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637178" y="5464181"/>
            <a:ext cx="1571495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14492" y="2429510"/>
            <a:ext cx="17067591" cy="184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GenericTreeController controls and manipulates the GenericTree.</a:t>
            </a: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operation classes in package operation change the GenericTree and manipulate the tree-display Pane of GenericTreeController.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2" y="1066387"/>
            <a:ext cx="3769043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Composition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081751"/>
            <a:ext cx="17758126" cy="364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Node contains three objects Circle, TextField, Line which are used to display the node on screen.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Node has many children (which are stored in an attribute arraylist listOfChildren).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GenericTreeController has an array named history which contains many UserAction-implemented objects.</a:t>
            </a:r>
          </a:p>
          <a:p>
            <a:pPr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4543559" y="1968454"/>
            <a:ext cx="8725872" cy="6350091"/>
          </a:xfrm>
          <a:custGeom>
            <a:avLst/>
            <a:gdLst/>
            <a:ahLst/>
            <a:cxnLst/>
            <a:rect r="r" b="b" t="t" l="l"/>
            <a:pathLst>
              <a:path h="6350091" w="8725872">
                <a:moveTo>
                  <a:pt x="0" y="0"/>
                </a:moveTo>
                <a:lnTo>
                  <a:pt x="8725873" y="0"/>
                </a:lnTo>
                <a:lnTo>
                  <a:pt x="8725873" y="6350092"/>
                </a:lnTo>
                <a:lnTo>
                  <a:pt x="0" y="6350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93" t="-3228" r="-1969" b="-13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4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6810" y="1314949"/>
            <a:ext cx="3043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Noto Sans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-104775"/>
            <a:ext cx="6688889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Task Assignment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4406" y="-48401"/>
            <a:ext cx="15218906" cy="90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20"/>
              </a:lnSpc>
            </a:pPr>
            <a:r>
              <a:rPr lang="en-US" sz="5300">
                <a:solidFill>
                  <a:srgbClr val="FFFFFF"/>
                </a:solidFill>
                <a:latin typeface="Noto Sans Bold"/>
              </a:rPr>
              <a:t>4. Explaination of OOP techniques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492" y="1066387"/>
            <a:ext cx="3637002" cy="739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DejaVu Serif Bold"/>
              </a:rPr>
              <a:t>Dependency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081751"/>
            <a:ext cx="17758126" cy="6047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controller classes depend on the tree data structure classes.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GenericTreeController class depends on t</a:t>
            </a:r>
            <a:r>
              <a:rPr lang="en-US" sz="3399">
                <a:solidFill>
                  <a:srgbClr val="000000"/>
                </a:solidFill>
                <a:latin typeface="Times New Roman"/>
              </a:rPr>
              <a:t>he operation classes in package operation to perform the corresponding tree operations.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The main application class depends on the ‘controller’ package. </a:t>
            </a:r>
          </a:p>
          <a:p>
            <a:pPr>
              <a:lnSpc>
                <a:spcPts val="4759"/>
              </a:lnSpc>
            </a:pPr>
          </a:p>
          <a:p>
            <a:pPr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Times New Roman"/>
              </a:rPr>
              <a:t>In the operations of four types of tree, we also use the Exceptions, so the Trees are dependent on the Exceptions.</a:t>
            </a:r>
          </a:p>
          <a:p>
            <a:pPr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606912" y="4538662"/>
            <a:ext cx="8151214" cy="5246370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3"/>
              <a:stretch>
                <a:fillRect l="0" t="-91" r="0" b="-9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964653" y="3872865"/>
            <a:ext cx="7950804" cy="127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C00000"/>
                </a:solidFill>
                <a:latin typeface="Lato Bold"/>
              </a:rPr>
              <a:t>DEMO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13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500084" y="4445156"/>
            <a:ext cx="7950804" cy="127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0"/>
              </a:lnSpc>
            </a:pPr>
            <a:r>
              <a:rPr lang="en-US" sz="9000">
                <a:solidFill>
                  <a:srgbClr val="C00000"/>
                </a:solidFill>
                <a:latin typeface="Lato Bold"/>
              </a:rPr>
              <a:t>THANK YOU 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13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39417" y="2269936"/>
            <a:ext cx="10486789" cy="5967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51" indent="-377825" lvl="1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Introduction</a:t>
            </a:r>
          </a:p>
          <a:p>
            <a:pPr marL="755651" indent="-377825" lvl="1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Use Case Diagram</a:t>
            </a:r>
          </a:p>
          <a:p>
            <a:pPr marL="755651" indent="-377825" lvl="1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Project Design</a:t>
            </a:r>
          </a:p>
          <a:p>
            <a:pPr marL="1511301" indent="-503767" lvl="2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General Class Diagram</a:t>
            </a:r>
          </a:p>
          <a:p>
            <a:pPr marL="1511301" indent="-503767" lvl="2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Detail Class Diagram</a:t>
            </a:r>
          </a:p>
          <a:p>
            <a:pPr marL="755651" indent="-377825" lvl="1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Explanation of OOP techniques design</a:t>
            </a:r>
          </a:p>
          <a:p>
            <a:pPr marL="755651" indent="-377825" lvl="1">
              <a:lnSpc>
                <a:spcPts val="5845"/>
              </a:lnSpc>
              <a:buFont typeface="Arial"/>
              <a:buChar char="•"/>
            </a:pPr>
            <a:r>
              <a:rPr lang="en-US" sz="3500">
                <a:solidFill>
                  <a:srgbClr val="004AAD"/>
                </a:solidFill>
                <a:latin typeface="DejaVu Serif Bold"/>
              </a:rPr>
              <a:t>Demo</a:t>
            </a:r>
          </a:p>
          <a:p>
            <a:pPr>
              <a:lnSpc>
                <a:spcPts val="7181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04775"/>
            <a:ext cx="3159153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Agenda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-104775"/>
            <a:ext cx="583631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Introduction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8116" y="2998150"/>
            <a:ext cx="7658965" cy="4301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6"/>
              </a:lnSpc>
            </a:pPr>
            <a:r>
              <a:rPr lang="en-US" sz="2468">
                <a:solidFill>
                  <a:srgbClr val="000000"/>
                </a:solidFill>
                <a:latin typeface="Noto Sans"/>
              </a:rPr>
              <a:t>The project aims to:</a:t>
            </a:r>
          </a:p>
          <a:p>
            <a:pPr>
              <a:lnSpc>
                <a:spcPts val="3456"/>
              </a:lnSpc>
            </a:pPr>
          </a:p>
          <a:p>
            <a:pPr marL="532966" indent="-266483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Noto Sans"/>
              </a:rPr>
              <a:t>design a program that allows visualize and understand basic operations on different types of trees</a:t>
            </a:r>
          </a:p>
          <a:p>
            <a:pPr>
              <a:lnSpc>
                <a:spcPts val="3456"/>
              </a:lnSpc>
            </a:pPr>
          </a:p>
          <a:p>
            <a:pPr algn="l" marL="532966" indent="-266483" lvl="1">
              <a:lnSpc>
                <a:spcPts val="3456"/>
              </a:lnSpc>
              <a:buFont typeface="Arial"/>
              <a:buChar char="•"/>
            </a:pPr>
            <a:r>
              <a:rPr lang="en-US" sz="2468">
                <a:solidFill>
                  <a:srgbClr val="000000"/>
                </a:solidFill>
                <a:latin typeface="Noto Sans"/>
              </a:rPr>
              <a:t>the development of a user-friendly interface, clearly presenting and explaining basic tree operations, and ensuring interactivity and usability.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300673" y="3036250"/>
            <a:ext cx="8151214" cy="5246370"/>
            <a:chOff x="0" y="0"/>
            <a:chExt cx="5513070" cy="35483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3"/>
              <a:stretch>
                <a:fillRect l="0" t="-91" r="0" b="-91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399823" y="2509518"/>
            <a:ext cx="8151214" cy="5246370"/>
            <a:chOff x="0" y="0"/>
            <a:chExt cx="5513070" cy="3548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540" y="-15240"/>
              <a:ext cx="5515610" cy="3563620"/>
            </a:xfrm>
            <a:custGeom>
              <a:avLst/>
              <a:gdLst/>
              <a:ahLst/>
              <a:cxnLst/>
              <a:rect r="r" b="b" t="t" l="l"/>
              <a:pathLst>
                <a:path h="3563620" w="551561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3"/>
              <a:stretch>
                <a:fillRect l="0" t="-91" r="0" b="-91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-104775"/>
            <a:ext cx="583631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1850" y="2841305"/>
            <a:ext cx="7756514" cy="452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ans"/>
              </a:rPr>
              <a:t>The project includes: </a:t>
            </a:r>
          </a:p>
          <a:p>
            <a:pPr>
              <a:lnSpc>
                <a:spcPts val="3500"/>
              </a:lnSpc>
            </a:pP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ans Bold"/>
              </a:rPr>
              <a:t>4 types of trees</a:t>
            </a:r>
            <a:r>
              <a:rPr lang="en-US" sz="2500">
                <a:solidFill>
                  <a:srgbClr val="000000"/>
                </a:solidFill>
                <a:latin typeface="Noto Sans"/>
              </a:rPr>
              <a:t>: a generic tree, a binary tree, a balanced tree, and a balanced binary tree</a:t>
            </a:r>
          </a:p>
          <a:p>
            <a:pPr>
              <a:lnSpc>
                <a:spcPts val="3500"/>
              </a:lnSpc>
            </a:pPr>
          </a:p>
          <a:p>
            <a:pPr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ans Bold"/>
              </a:rPr>
              <a:t>6 operations</a:t>
            </a:r>
            <a:r>
              <a:rPr lang="en-US" sz="2500">
                <a:solidFill>
                  <a:srgbClr val="000000"/>
                </a:solidFill>
                <a:latin typeface="Noto Sans"/>
              </a:rPr>
              <a:t>: creating a new tree, inserting, deleting, updating nodes, searching for nodes, and traversing the tree</a:t>
            </a:r>
          </a:p>
          <a:p>
            <a:pPr algn="ctr">
              <a:lnSpc>
                <a:spcPts val="3500"/>
              </a:lnSpc>
            </a:pP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8965097" y="1431535"/>
            <a:ext cx="9001127" cy="7826765"/>
          </a:xfrm>
          <a:custGeom>
            <a:avLst/>
            <a:gdLst/>
            <a:ahLst/>
            <a:cxnLst/>
            <a:rect r="r" b="b" t="t" l="l"/>
            <a:pathLst>
              <a:path h="7826765" w="9001127">
                <a:moveTo>
                  <a:pt x="0" y="0"/>
                </a:moveTo>
                <a:lnTo>
                  <a:pt x="9001127" y="0"/>
                </a:lnTo>
                <a:lnTo>
                  <a:pt x="9001127" y="7826765"/>
                </a:lnTo>
                <a:lnTo>
                  <a:pt x="0" y="78267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29" r="-381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04775"/>
            <a:ext cx="8327571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2. Use Case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2165" y="4292615"/>
            <a:ext cx="7515407" cy="233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oto Sans"/>
              </a:rPr>
              <a:t>user-friendly interface for choosing tree types and visualizing</a:t>
            </a:r>
          </a:p>
          <a:p>
            <a:pPr>
              <a:lnSpc>
                <a:spcPts val="2976"/>
              </a:lnSpc>
            </a:pP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Noto Sans"/>
              </a:rPr>
              <a:t>user can perform essential tree operations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298200" y="1375044"/>
            <a:ext cx="8738736" cy="7598608"/>
          </a:xfrm>
          <a:custGeom>
            <a:avLst/>
            <a:gdLst/>
            <a:ahLst/>
            <a:cxnLst/>
            <a:rect r="r" b="b" t="t" l="l"/>
            <a:pathLst>
              <a:path h="7598608" w="8738736">
                <a:moveTo>
                  <a:pt x="0" y="0"/>
                </a:moveTo>
                <a:lnTo>
                  <a:pt x="8738737" y="0"/>
                </a:lnTo>
                <a:lnTo>
                  <a:pt x="8738737" y="7598608"/>
                </a:lnTo>
                <a:lnTo>
                  <a:pt x="0" y="7598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29" r="-381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26207" y="9775507"/>
            <a:ext cx="3931920" cy="46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1800">
                <a:solidFill>
                  <a:srgbClr val="C00000"/>
                </a:solidFill>
                <a:latin typeface="Lato Bold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-104775"/>
            <a:ext cx="8164286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DejaVu Serif Bold"/>
              </a:rPr>
              <a:t>2. Use Case Diagram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844791"/>
            <a:ext cx="8438179" cy="246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1705" indent="-300853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000000"/>
                </a:solidFill>
                <a:latin typeface="Noto Sans"/>
              </a:rPr>
              <a:t>"Help" button offers insights into the tree type being visualized</a:t>
            </a:r>
          </a:p>
          <a:p>
            <a:pPr>
              <a:lnSpc>
                <a:spcPts val="3901"/>
              </a:lnSpc>
            </a:pPr>
          </a:p>
          <a:p>
            <a:pPr marL="601705" indent="-300853" lvl="1">
              <a:lnSpc>
                <a:spcPts val="3901"/>
              </a:lnSpc>
              <a:buFont typeface="Arial"/>
              <a:buChar char="•"/>
            </a:pPr>
            <a:r>
              <a:rPr lang="en-US" sz="2786">
                <a:solidFill>
                  <a:srgbClr val="000000"/>
                </a:solidFill>
                <a:latin typeface="Noto Sans"/>
              </a:rPr>
              <a:t>"Exit" button allows for easy program termination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DAFpYAXiwwc</dc:identifier>
  <dcterms:modified xsi:type="dcterms:W3CDTF">2011-08-01T06:04:30Z</dcterms:modified>
  <cp:revision>1</cp:revision>
  <dc:title>OOP_project.pptx</dc:title>
</cp:coreProperties>
</file>